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44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C3A54D"/>
    <a:srgbClr val="AC2A14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78" d="100"/>
          <a:sy n="78" d="100"/>
        </p:scale>
        <p:origin x="16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418337" y="3962400"/>
            <a:ext cx="5148188" cy="1940721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09716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methods</a:t>
            </a:r>
            <a:r>
              <a:rPr lang="en-US" dirty="0"/>
              <a:t> printing each section (</a:t>
            </a:r>
            <a:r>
              <a:rPr lang="en-GB" dirty="0"/>
              <a:t>Print</a:t>
            </a:r>
            <a:r>
              <a:rPr lang="en-US" dirty="0"/>
              <a:t>Header(), etc.)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"\u00A9"</a:t>
            </a:r>
          </a:p>
          <a:p>
            <a:r>
              <a:rPr lang="en-US" dirty="0"/>
              <a:t>Create a method </a:t>
            </a:r>
            <a:r>
              <a:rPr lang="en-US" dirty="0" err="1"/>
              <a:t>PrintReceipt</a:t>
            </a:r>
            <a:r>
              <a:rPr lang="bg-BG" dirty="0"/>
              <a:t>()</a:t>
            </a:r>
            <a:r>
              <a:rPr lang="en-US" dirty="0"/>
              <a:t> that calls all three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start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56612" y="1216436"/>
            <a:ext cx="3429000" cy="1012172"/>
          </a:xfrm>
          <a:prstGeom prst="wedgeRoundRectCallout">
            <a:avLst>
              <a:gd name="adj1" fmla="val -73941"/>
              <a:gd name="adj2" fmla="val 263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856412" y="4776180"/>
            <a:ext cx="3429000" cy="1012172"/>
          </a:xfrm>
          <a:prstGeom prst="wedgeRoundRectCallout">
            <a:avLst>
              <a:gd name="adj1" fmla="val -116944"/>
              <a:gd name="adj2" fmla="val 1042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52716" y="3171233"/>
            <a:ext cx="3429000" cy="1012172"/>
          </a:xfrm>
          <a:prstGeom prst="wedgeRoundRectCallout">
            <a:avLst>
              <a:gd name="adj1" fmla="val -100517"/>
              <a:gd name="adj2" fmla="val -15151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600572"/>
            <a:ext cx="5562600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789612" y="3641172"/>
            <a:ext cx="2329934" cy="586523"/>
          </a:xfrm>
          <a:prstGeom prst="wedgeRoundRectCallout">
            <a:avLst>
              <a:gd name="adj1" fmla="val 70335"/>
              <a:gd name="adj2" fmla="val 1044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type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066212" y="2374245"/>
            <a:ext cx="2315941" cy="1012172"/>
          </a:xfrm>
          <a:prstGeom prst="wedgeRoundRectCallout">
            <a:avLst>
              <a:gd name="adj1" fmla="val -25729"/>
              <a:gd name="adj2" fmla="val 1657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name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548613" y="3215523"/>
            <a:ext cx="3429000" cy="1012172"/>
          </a:xfrm>
          <a:prstGeom prst="wedgeRoundRectCallout">
            <a:avLst>
              <a:gd name="adj1" fmla="val 39948"/>
              <a:gd name="adj2" fmla="val 7853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different types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sign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positive.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zero.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negative.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65212" y="1981200"/>
            <a:ext cx="101346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positive",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4.0 supports optional parameters with default values: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466012" y="2901423"/>
            <a:ext cx="3429000" cy="586523"/>
          </a:xfrm>
          <a:prstGeom prst="wedgeRoundRectCallout">
            <a:avLst>
              <a:gd name="adj1" fmla="val -69299"/>
              <a:gd name="adj2" fmla="val -1705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Used as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default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85012" y="4929891"/>
            <a:ext cx="3429000" cy="1012172"/>
          </a:xfrm>
          <a:prstGeom prst="wedgeRoundRectCallout">
            <a:avLst>
              <a:gd name="adj1" fmla="val -165070"/>
              <a:gd name="adj2" fmla="val 450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skipped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at method invocation.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931855"/>
            <a:ext cx="10134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PrintLine(int start, int end)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Use 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Invoking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 and 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 Overloading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Debugging and Program Flow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- Naming and Best Practices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169" y="19050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</a:t>
            </a:r>
            <a:r>
              <a:rPr lang="en-US" dirty="0"/>
              <a:t> half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310348"/>
            <a:ext cx="10134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PrintTriangle(int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056312" y="1821187"/>
            <a:ext cx="2275657" cy="978316"/>
          </a:xfrm>
          <a:prstGeom prst="wedgeRoundRectCallout">
            <a:avLst>
              <a:gd name="adj1" fmla="val -65095"/>
              <a:gd name="adj2" fmla="val 2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PrintMiddleRow(int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PrintMiddleRow(n);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625176" y="5351600"/>
            <a:ext cx="8938472" cy="1201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963439" y="1295400"/>
            <a:ext cx="6261947" cy="3276600"/>
            <a:chOff x="2513012" y="1219200"/>
            <a:chExt cx="6553200" cy="3429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513012" y="1219200"/>
              <a:ext cx="6553200" cy="3429000"/>
            </a:xfrm>
            <a:prstGeom prst="roundRect">
              <a:avLst>
                <a:gd name="adj" fmla="val 175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412" y="1295400"/>
              <a:ext cx="32766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Console.WriteLine(n);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3622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56212" y="5097605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Immediately terminates the method's execution</a:t>
            </a:r>
          </a:p>
          <a:p>
            <a:r>
              <a:rPr lang="en-US" sz="3200" dirty="0"/>
              <a:t>Returns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74965"/>
            <a:ext cx="103631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200" dirty="0"/>
              <a:t> </a:t>
            </a:r>
            <a:r>
              <a:rPr lang="en-US" sz="2200" dirty="0" err="1"/>
              <a:t>ReadFullName</a:t>
            </a:r>
            <a:r>
              <a:rPr lang="en-US" sz="2200" dirty="0"/>
              <a:t>()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firstName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lastName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/>
              <a:t> </a:t>
            </a:r>
            <a:r>
              <a:rPr lang="en-US" sz="2200" dirty="0" err="1"/>
              <a:t>firstName</a:t>
            </a:r>
            <a:r>
              <a:rPr lang="en-US" sz="2200" dirty="0"/>
              <a:t> + " " + </a:t>
            </a:r>
            <a:r>
              <a:rPr lang="en-US" sz="2200" dirty="0" err="1"/>
              <a:t>lastName</a:t>
            </a:r>
            <a:r>
              <a:rPr lang="en-US" sz="2200" dirty="0"/>
              <a:t>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857302"/>
            <a:ext cx="10363198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075612" y="3505200"/>
            <a:ext cx="2965286" cy="978316"/>
          </a:xfrm>
          <a:prstGeom prst="wedgeRoundRectCallout">
            <a:avLst>
              <a:gd name="adj1" fmla="val -84773"/>
              <a:gd name="adj2" fmla="val 1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Return value can be: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marL="377887" lvl="1" indent="0">
              <a:buNone/>
            </a:pPr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286000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max = </a:t>
            </a:r>
            <a:r>
              <a:rPr lang="en-US" dirty="0" err="1"/>
              <a:t>GetMax</a:t>
            </a:r>
            <a:r>
              <a:rPr lang="en-US" dirty="0"/>
              <a:t>(5, 10);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577707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decimal total = </a:t>
            </a:r>
            <a:r>
              <a:rPr lang="en-US" dirty="0" err="1"/>
              <a:t>GetPrice</a:t>
            </a:r>
            <a:r>
              <a:rPr lang="en-US" dirty="0"/>
              <a:t>() * quantity * 1.20m;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4871260"/>
            <a:ext cx="1024428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age = </a:t>
            </a:r>
            <a:r>
              <a:rPr lang="en-US" dirty="0" err="1"/>
              <a:t>int.Parse</a:t>
            </a:r>
            <a:r>
              <a:rPr lang="en-US" dirty="0"/>
              <a:t>(</a:t>
            </a:r>
            <a:r>
              <a:rPr lang="en-US" dirty="0" err="1"/>
              <a:t>Console.ReadLine</a:t>
            </a:r>
            <a:r>
              <a:rPr lang="en-US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8051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area of a triangle by given width and 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1293812" y="3429000"/>
            <a:ext cx="5098116" cy="2057400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237412" y="4057782"/>
            <a:ext cx="12954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b = 3</a:t>
            </a:r>
          </a:p>
          <a:p>
            <a:r>
              <a:rPr lang="en-US" sz="2200" dirty="0" err="1"/>
              <a:t>h</a:t>
            </a:r>
            <a:r>
              <a:rPr lang="en-US" sz="2200" baseline="-25000" dirty="0" err="1"/>
              <a:t>b</a:t>
            </a:r>
            <a:r>
              <a:rPr lang="en-US" sz="2200" baseline="-25000" dirty="0"/>
              <a:t> </a:t>
            </a:r>
            <a:r>
              <a:rPr lang="en-US" sz="2200" dirty="0"/>
              <a:t>= 4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675812" y="4227059"/>
            <a:ext cx="129540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8921096" y="42672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parameters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GetTriangleArea</a:t>
            </a:r>
            <a:r>
              <a:rPr lang="en-US" sz="2000" dirty="0"/>
              <a:t>(double width, double height)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return width * height / 2;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4038600"/>
            <a:ext cx="10515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void 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width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double height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Console.WriteLine</a:t>
            </a:r>
            <a:r>
              <a:rPr lang="en-US" sz="2000" dirty="0"/>
              <a:t>(</a:t>
            </a:r>
            <a:r>
              <a:rPr lang="en-US" sz="2000" dirty="0" err="1"/>
              <a:t>GetTriangleArea</a:t>
            </a:r>
            <a:r>
              <a:rPr lang="en-US" sz="2000" dirty="0"/>
              <a:t>(width, height));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r>
              <a:rPr lang="en-US" sz="6000" b="1" dirty="0">
                <a:solidFill>
                  <a:prstClr val="white"/>
                </a:solidFill>
              </a:rPr>
              <a:t/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tech-softuni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209192"/>
            <a:ext cx="104394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RaiseToPower</a:t>
            </a:r>
            <a:r>
              <a:rPr lang="en-US" sz="2000" dirty="0"/>
              <a:t>(double number, int power)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return result;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355915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355915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9837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333259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333259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7572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51044" y="2707729"/>
            <a:ext cx="3140912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Signature is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</a:t>
            </a:r>
            <a:r>
              <a:rPr lang="en-US" dirty="0"/>
              <a:t> between methods with same names</a:t>
            </a:r>
          </a:p>
          <a:p>
            <a:pPr>
              <a:lnSpc>
                <a:spcPct val="100000"/>
              </a:lnSpc>
            </a:pPr>
            <a:r>
              <a:rPr lang="en-US" dirty="0"/>
              <a:t>Having 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names </a:t>
            </a:r>
            <a:r>
              <a:rPr lang="en-US" dirty="0"/>
              <a:t>but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 </a:t>
            </a:r>
            <a:r>
              <a:rPr lang="en-US" dirty="0"/>
              <a:t>is called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5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254445" y="2286000"/>
            <a:ext cx="2275657" cy="978316"/>
          </a:xfrm>
          <a:prstGeom prst="wedgeRoundRectCallout">
            <a:avLst>
              <a:gd name="adj1" fmla="val -134739"/>
              <a:gd name="adj2" fmla="val -6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559675" y="3750770"/>
            <a:ext cx="2640799" cy="1012172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Different Method Signatures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667000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30149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text;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dirty="0" err="1"/>
              <a:t>GetMax</a:t>
            </a:r>
            <a:r>
              <a:rPr lang="en-US" dirty="0"/>
              <a:t>()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values. The values can be of type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90488" y="388422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80681" y="34014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18280" y="28707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3139" y="2438400"/>
            <a:ext cx="169127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18280" y="49308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2412" y="44682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10056812" y="2362200"/>
            <a:ext cx="1738200" cy="554600"/>
          </a:xfrm>
          <a:prstGeom prst="wedgeRoundRectCallout">
            <a:avLst>
              <a:gd name="adj1" fmla="val -111815"/>
              <a:gd name="adj2" fmla="val 2812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first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0080262" y="2979419"/>
            <a:ext cx="1738200" cy="554600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0080262" y="3586910"/>
            <a:ext cx="1738200" cy="554600"/>
          </a:xfrm>
          <a:prstGeom prst="wedgeRoundRectCallout">
            <a:avLst>
              <a:gd name="adj1" fmla="val -115862"/>
              <a:gd name="adj2" fmla="val -4479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last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-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dirty="0" err="1"/>
              <a:t>GetMultipleOfEvensAndOdds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a method </a:t>
            </a:r>
            <a:r>
              <a:rPr lang="en-US" dirty="0" err="1"/>
              <a:t>GetSumOfEvenDigits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</a:t>
            </a:r>
            <a:r>
              <a:rPr lang="en-US" dirty="0" err="1"/>
              <a:t>GetSumOfOddDigits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dirty="0" err="1"/>
              <a:t>Math.Abs</a:t>
            </a:r>
            <a:r>
              <a:rPr lang="en-US" dirty="0"/>
              <a:t>()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722812" y="1728923"/>
            <a:ext cx="2743200" cy="2538277"/>
            <a:chOff x="9845969" y="4403679"/>
            <a:chExt cx="1564686" cy="1447800"/>
          </a:xfrm>
        </p:grpSpPr>
        <p:sp>
          <p:nvSpPr>
            <p:cNvPr id="10" name="Oval 9"/>
            <p:cNvSpPr/>
            <p:nvPr/>
          </p:nvSpPr>
          <p:spPr>
            <a:xfrm>
              <a:off x="9904412" y="4403679"/>
              <a:ext cx="1447800" cy="144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969" y="4411479"/>
              <a:ext cx="156468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162020"/>
            <a:ext cx="10969943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– Naming and 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357" y="1143000"/>
            <a:ext cx="6136110" cy="3733800"/>
          </a:xfrm>
          <a:prstGeom prst="roundRect">
            <a:avLst>
              <a:gd name="adj" fmla="val 3951"/>
            </a:avLst>
          </a:prstGeom>
        </p:spPr>
      </p:pic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053" y="1446620"/>
            <a:ext cx="1600559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3773922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62864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1376" y="3773922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124" y="5629989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0104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09817"/>
              <a:gd name="adj2" fmla="val -6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documenting.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800600"/>
            <a:ext cx="2895600" cy="883080"/>
          </a:xfrm>
          <a:prstGeom prst="wedgeRoundRectCallout">
            <a:avLst>
              <a:gd name="adj1" fmla="val -180694"/>
              <a:gd name="adj2" fmla="val 47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 and if statements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Price Change Alert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methods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/>
              <a:t>Debugging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065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838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118136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543587"/>
            <a:ext cx="106680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C#</a:t>
            </a:r>
            <a:r>
              <a:rPr lang="bg-BG" dirty="0"/>
              <a:t>,</a:t>
            </a:r>
            <a:r>
              <a:rPr lang="en-US" dirty="0"/>
              <a:t> 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Declared variables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135957" y="854976"/>
            <a:ext cx="2425055" cy="586523"/>
          </a:xfrm>
          <a:prstGeom prst="wedgeRoundRectCallout">
            <a:avLst>
              <a:gd name="adj1" fmla="val -20282"/>
              <a:gd name="adj2" fmla="val 996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007376"/>
            <a:ext cx="1828800" cy="586523"/>
          </a:xfrm>
          <a:prstGeom prst="wedgeRoundRectCallout">
            <a:avLst>
              <a:gd name="adj1" fmla="val 83840"/>
              <a:gd name="adj2" fmla="val 706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36714" y="1007376"/>
            <a:ext cx="2141887" cy="586523"/>
          </a:xfrm>
          <a:prstGeom prst="wedgeRoundRectCallout">
            <a:avLst>
              <a:gd name="adj1" fmla="val -101384"/>
              <a:gd name="adj2" fmla="val 73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427025" y="2607576"/>
            <a:ext cx="1497799" cy="586523"/>
          </a:xfrm>
          <a:prstGeom prst="wedgeRoundRectCallout">
            <a:avLst>
              <a:gd name="adj1" fmla="val -180626"/>
              <a:gd name="adj2" fmla="val -118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57808" y="4572000"/>
            <a:ext cx="4937204" cy="20463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MyProgram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GB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args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418512" y="2250178"/>
            <a:ext cx="2462100" cy="1012172"/>
          </a:xfrm>
          <a:prstGeom prst="wedgeRoundRectCallout">
            <a:avLst>
              <a:gd name="adj1" fmla="val -148234"/>
              <a:gd name="adj2" fmla="val -622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6932612" y="5265811"/>
            <a:ext cx="2286000" cy="1012172"/>
          </a:xfrm>
          <a:prstGeom prst="wedgeRoundRectCallout">
            <a:avLst>
              <a:gd name="adj1" fmla="val -152332"/>
              <a:gd name="adj2" fmla="val -1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4212" y="2743200"/>
            <a:ext cx="4876800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399212" y="2553514"/>
            <a:ext cx="4868124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PrintHeaderTop()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PrintHeaderBot()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00" y="5182048"/>
            <a:ext cx="6394624" cy="1523552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6330216" y="1815524"/>
            <a:ext cx="47244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2945</Words>
  <Application>Microsoft Office PowerPoint</Application>
  <PresentationFormat>По избор</PresentationFormat>
  <Paragraphs>683</Paragraphs>
  <Slides>56</Slides>
  <Notes>13</Notes>
  <HiddenSlides>1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-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 Best Practices</vt:lpstr>
      <vt:lpstr>Naming Methods</vt:lpstr>
      <vt:lpstr>Naming Method Parameters</vt:lpstr>
      <vt:lpstr>Methods – Best Practices</vt:lpstr>
      <vt:lpstr>Code Structure and Code Formatting</vt:lpstr>
      <vt:lpstr>Problem: Price Change Alert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2017-01-28T08:39:18Z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